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92" r:id="rId5"/>
    <p:sldId id="321" r:id="rId6"/>
    <p:sldId id="302" r:id="rId7"/>
    <p:sldId id="313" r:id="rId8"/>
    <p:sldId id="315" r:id="rId9"/>
    <p:sldId id="317" r:id="rId10"/>
    <p:sldId id="328" r:id="rId11"/>
    <p:sldId id="329" r:id="rId12"/>
    <p:sldId id="330" r:id="rId13"/>
    <p:sldId id="331" r:id="rId14"/>
    <p:sldId id="332" r:id="rId15"/>
    <p:sldId id="333" r:id="rId16"/>
    <p:sldId id="337" r:id="rId17"/>
    <p:sldId id="322" r:id="rId18"/>
    <p:sldId id="334" r:id="rId19"/>
    <p:sldId id="327" r:id="rId20"/>
    <p:sldId id="304" r:id="rId21"/>
    <p:sldId id="335" r:id="rId22"/>
    <p:sldId id="301" r:id="rId23"/>
    <p:sldId id="307" r:id="rId24"/>
    <p:sldId id="285" r:id="rId25"/>
    <p:sldId id="33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5" autoAdjust="0"/>
    <p:restoredTop sz="91107" autoAdjust="0"/>
  </p:normalViewPr>
  <p:slideViewPr>
    <p:cSldViewPr snapToGrid="0">
      <p:cViewPr varScale="1">
        <p:scale>
          <a:sx n="65" d="100"/>
          <a:sy n="65" d="100"/>
        </p:scale>
        <p:origin x="8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4B-4BB2-A7A0-E464AD4CF5EA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4B-4BB2-A7A0-E464AD4CF5EA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4B-4BB2-A7A0-E464AD4CF5EA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04B-4BB2-A7A0-E464AD4CF5EA}"/>
              </c:ext>
            </c:extLst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04B-4BB2-A7A0-E464AD4CF5EA}"/>
              </c:ext>
            </c:extLst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04B-4BB2-A7A0-E464AD4CF5EA}"/>
              </c:ext>
            </c:extLst>
          </c:dPt>
          <c:dLbls>
            <c:dLbl>
              <c:idx val="0"/>
              <c:layout>
                <c:manualLayout>
                  <c:x val="-0.15556783767413701"/>
                  <c:y val="0.133493625796775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199702200686452"/>
                      <c:h val="0.252440944881889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04B-4BB2-A7A0-E464AD4CF5EA}"/>
                </c:ext>
              </c:extLst>
            </c:dLbl>
            <c:dLbl>
              <c:idx val="1"/>
              <c:layout>
                <c:manualLayout>
                  <c:x val="-0.21138274782959823"/>
                  <c:y val="1.68839520059992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508000201897841"/>
                      <c:h val="0.2529523809523809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04B-4BB2-A7A0-E464AD4CF5EA}"/>
                </c:ext>
              </c:extLst>
            </c:dLbl>
            <c:dLbl>
              <c:idx val="2"/>
              <c:layout>
                <c:manualLayout>
                  <c:x val="-0.14459733999596217"/>
                  <c:y val="-0.2023539557555305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5159051-D146-4743-B651-5B554722506F}" type="CATEGORYNAME">
                      <a:rPr lang="en-US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
</a:t>
                    </a:r>
                    <a:fld id="{3190B213-13DD-42CA-A4ED-6BAE03DF3FB0}" type="PERCENTAGE">
                      <a:rPr lang="en-US" baseline="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[PERCENTAGE]</a:t>
                    </a:fld>
                    <a:endParaRPr lang="en-US" baseline="0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410256410256407"/>
                      <c:h val="0.1574285714285714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04B-4BB2-A7A0-E464AD4CF5EA}"/>
                </c:ext>
              </c:extLst>
            </c:dLbl>
            <c:dLbl>
              <c:idx val="3"/>
              <c:layout>
                <c:manualLayout>
                  <c:x val="0.13534675953967293"/>
                  <c:y val="-0.1791244844394450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EAC68FC-4EFC-46BE-9842-239F2BCB29B8}" type="CATEGORYNAME">
                      <a:rPr lang="en-US" dirty="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>
                        <a:solidFill>
                          <a:schemeClr val="tx1"/>
                        </a:solidFill>
                      </a:rPr>
                      <a:t>
</a:t>
                    </a:r>
                    <a:fld id="{4DF4C783-0B4F-4DA4-B117-425C18F6F5B6}" type="PERCENTAGE">
                      <a:rPr lang="en-US" baseline="0" dirty="0">
                        <a:solidFill>
                          <a:schemeClr val="tx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[PERCENTAGE]</a:t>
                    </a:fld>
                    <a:endParaRPr lang="en-US" baseline="0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04B-4BB2-A7A0-E464AD4CF5EA}"/>
                </c:ext>
              </c:extLst>
            </c:dLbl>
            <c:dLbl>
              <c:idx val="4"/>
              <c:layout>
                <c:manualLayout>
                  <c:x val="0.19841434484151016"/>
                  <c:y val="3.701537307836433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04B-4BB2-A7A0-E464AD4CF5EA}"/>
                </c:ext>
              </c:extLst>
            </c:dLbl>
            <c:dLbl>
              <c:idx val="5"/>
              <c:layout>
                <c:manualLayout>
                  <c:x val="0.10915525268755616"/>
                  <c:y val="0.134305211848518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04B-4BB2-A7A0-E464AD4CF5E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Cell Phones and Accessories</c:v>
                </c:pt>
                <c:pt idx="1">
                  <c:v>Clothing, Shoes and Jewellery</c:v>
                </c:pt>
                <c:pt idx="2">
                  <c:v>Electronics</c:v>
                </c:pt>
                <c:pt idx="3">
                  <c:v>Home and Kitchen</c:v>
                </c:pt>
                <c:pt idx="4">
                  <c:v>Sports and Outdoor</c:v>
                </c:pt>
                <c:pt idx="5">
                  <c:v>Toys and Games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260551</c:v>
                </c:pt>
                <c:pt idx="1">
                  <c:v>243929</c:v>
                </c:pt>
                <c:pt idx="2">
                  <c:v>246596</c:v>
                </c:pt>
                <c:pt idx="3">
                  <c:v>264241</c:v>
                </c:pt>
                <c:pt idx="4">
                  <c:v>254282</c:v>
                </c:pt>
                <c:pt idx="5">
                  <c:v>254635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04B-4BB2-A7A0-E464AD4CF5E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94749-53A6-4D94-8130-99AEE839631E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C370E-68C2-4E44-BC29-7828E090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86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C370E-68C2-4E44-BC29-7828E090E2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09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C370E-68C2-4E44-BC29-7828E090E2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06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C370E-68C2-4E44-BC29-7828E090E2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84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C370E-68C2-4E44-BC29-7828E090E2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25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C370E-68C2-4E44-BC29-7828E090E2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6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C370E-68C2-4E44-BC29-7828E090E2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97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C370E-68C2-4E44-BC29-7828E090E2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C370E-68C2-4E44-BC29-7828E090E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84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C370E-68C2-4E44-BC29-7828E090E2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59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C370E-68C2-4E44-BC29-7828E090E2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1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C370E-68C2-4E44-BC29-7828E090E2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32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C370E-68C2-4E44-BC29-7828E090E2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0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C370E-68C2-4E44-BC29-7828E090E2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79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C370E-68C2-4E44-BC29-7828E090E2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89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C370E-68C2-4E44-BC29-7828E090E2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32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107D-A8CE-49C5-A764-FFA7257D5C5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AF104-A8B0-46B8-A603-0BA68C199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107D-A8CE-49C5-A764-FFA7257D5C5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AF104-A8B0-46B8-A603-0BA68C199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107D-A8CE-49C5-A764-FFA7257D5C5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AF104-A8B0-46B8-A603-0BA68C199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107D-A8CE-49C5-A764-FFA7257D5C5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AF104-A8B0-46B8-A603-0BA68C19949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107D-A8CE-49C5-A764-FFA7257D5C5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AF104-A8B0-46B8-A603-0BA68C199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107D-A8CE-49C5-A764-FFA7257D5C5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AF104-A8B0-46B8-A603-0BA68C199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107D-A8CE-49C5-A764-FFA7257D5C5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AF104-A8B0-46B8-A603-0BA68C199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107D-A8CE-49C5-A764-FFA7257D5C5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AF104-A8B0-46B8-A603-0BA68C199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107D-A8CE-49C5-A764-FFA7257D5C5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AF104-A8B0-46B8-A603-0BA68C199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107D-A8CE-49C5-A764-FFA7257D5C5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AF104-A8B0-46B8-A603-0BA68C199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107D-A8CE-49C5-A764-FFA7257D5C5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AF104-A8B0-46B8-A603-0BA68C199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107D-A8CE-49C5-A764-FFA7257D5C5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AF104-A8B0-46B8-A603-0BA68C199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107D-A8CE-49C5-A764-FFA7257D5C5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AF104-A8B0-46B8-A603-0BA68C199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107D-A8CE-49C5-A764-FFA7257D5C5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AF104-A8B0-46B8-A603-0BA68C199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107D-A8CE-49C5-A764-FFA7257D5C5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AF104-A8B0-46B8-A603-0BA68C199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107D-A8CE-49C5-A764-FFA7257D5C5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AF104-A8B0-46B8-A603-0BA68C199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8107D-A8CE-49C5-A764-FFA7257D5C5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AF104-A8B0-46B8-A603-0BA68C1994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DC8107D-A8CE-49C5-A764-FFA7257D5C5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AF104-A8B0-46B8-A603-0BA68C199490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718" y="405270"/>
            <a:ext cx="8685419" cy="1357950"/>
          </a:xfrm>
        </p:spPr>
        <p:txBody>
          <a:bodyPr>
            <a:noAutofit/>
          </a:bodyPr>
          <a:lstStyle/>
          <a:p>
            <a:pPr algn="ctr"/>
            <a:r>
              <a:rPr lang="en-IE" sz="4400" b="1" dirty="0">
                <a:solidFill>
                  <a:srgbClr val="FFC000"/>
                </a:solidFill>
              </a:rPr>
              <a:t>Spotting Spammer using Group Spammer Behaviour Analysis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6220" y="4374254"/>
            <a:ext cx="7344696" cy="233736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Submitted as Final Year Project Towards completion of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BS COMPUTER Science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Project Supervisor: DR. Hamid </a:t>
            </a:r>
            <a:r>
              <a:rPr lang="en-US" sz="2400" b="1" dirty="0" err="1">
                <a:solidFill>
                  <a:schemeClr val="tx1"/>
                </a:solidFill>
              </a:rPr>
              <a:t>Turab</a:t>
            </a:r>
            <a:r>
              <a:rPr lang="en-US" sz="2400" b="1" dirty="0">
                <a:solidFill>
                  <a:schemeClr val="tx1"/>
                </a:solidFill>
              </a:rPr>
              <a:t> Mirza</a:t>
            </a:r>
          </a:p>
          <a:p>
            <a:pPr algn="ctr"/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8FFF1-DDEE-460C-8DA4-030DFD23A515}"/>
              </a:ext>
            </a:extLst>
          </p:cNvPr>
          <p:cNvSpPr txBox="1"/>
          <p:nvPr/>
        </p:nvSpPr>
        <p:spPr>
          <a:xfrm>
            <a:off x="10622720" y="405270"/>
            <a:ext cx="23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PK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9EB1CF-08D8-49CA-A877-E575CC74AEE3}"/>
              </a:ext>
            </a:extLst>
          </p:cNvPr>
          <p:cNvGrpSpPr/>
          <p:nvPr/>
        </p:nvGrpSpPr>
        <p:grpSpPr>
          <a:xfrm>
            <a:off x="2062162" y="2073157"/>
            <a:ext cx="8067675" cy="2062187"/>
            <a:chOff x="2247900" y="4389413"/>
            <a:chExt cx="8067675" cy="2062187"/>
          </a:xfrm>
        </p:grpSpPr>
        <p:pic>
          <p:nvPicPr>
            <p:cNvPr id="6" name="Picture 2" descr="Image result for Group Spammers">
              <a:extLst>
                <a:ext uri="{FF2B5EF4-FFF2-40B4-BE49-F238E27FC236}">
                  <a16:creationId xmlns:a16="http://schemas.microsoft.com/office/drawing/2014/main" id="{B61CBCEB-15EC-4F4A-B942-C94CD2FB19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400" y="4402088"/>
              <a:ext cx="2543175" cy="2030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Image result for Bad Group">
              <a:extLst>
                <a:ext uri="{FF2B5EF4-FFF2-40B4-BE49-F238E27FC236}">
                  <a16:creationId xmlns:a16="http://schemas.microsoft.com/office/drawing/2014/main" id="{C02CF132-9D28-4ECE-AA3A-81A887F94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4412" y="4420898"/>
              <a:ext cx="2543175" cy="2030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Image result for pointing out someone">
              <a:extLst>
                <a:ext uri="{FF2B5EF4-FFF2-40B4-BE49-F238E27FC236}">
                  <a16:creationId xmlns:a16="http://schemas.microsoft.com/office/drawing/2014/main" id="{CD45369D-3936-4E3C-88B9-5596DF12D1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7900" y="4389413"/>
              <a:ext cx="2171699" cy="2062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Step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41770E-6BC7-40FE-BF7E-7357B6BB0EDA}"/>
              </a:ext>
            </a:extLst>
          </p:cNvPr>
          <p:cNvSpPr txBox="1"/>
          <p:nvPr/>
        </p:nvSpPr>
        <p:spPr>
          <a:xfrm>
            <a:off x="10515600" y="475174"/>
            <a:ext cx="56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35A17-B396-473F-BE1C-1248CC0DA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49" y="1486538"/>
            <a:ext cx="3261560" cy="49478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CC1091-9ADA-4506-A4FA-55339CCF61DC}"/>
              </a:ext>
            </a:extLst>
          </p:cNvPr>
          <p:cNvSpPr/>
          <p:nvPr/>
        </p:nvSpPr>
        <p:spPr>
          <a:xfrm>
            <a:off x="5112774" y="185324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 = (V,E)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Find the METADATA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 the initial group size.</a:t>
            </a:r>
            <a:endParaRPr lang="en-US" dirty="0"/>
          </a:p>
          <a:p>
            <a:pPr algn="just"/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9B5BC-96BC-469A-982D-21CCDC168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258" y="4456978"/>
            <a:ext cx="1592223" cy="975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362F4-C8CE-4298-9A85-77918C645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030" y="4708650"/>
            <a:ext cx="2752656" cy="47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24BF22-B077-41CC-AE4A-CD024F75B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2497" y="4125391"/>
            <a:ext cx="2482788" cy="130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Step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41770E-6BC7-40FE-BF7E-7357B6BB0EDA}"/>
              </a:ext>
            </a:extLst>
          </p:cNvPr>
          <p:cNvSpPr txBox="1"/>
          <p:nvPr/>
        </p:nvSpPr>
        <p:spPr>
          <a:xfrm>
            <a:off x="10548977" y="432553"/>
            <a:ext cx="45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  <a:endParaRPr lang="en-PK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CC1091-9ADA-4506-A4FA-55339CCF61DC}"/>
              </a:ext>
            </a:extLst>
          </p:cNvPr>
          <p:cNvSpPr/>
          <p:nvPr/>
        </p:nvSpPr>
        <p:spPr>
          <a:xfrm>
            <a:off x="5112774" y="1853248"/>
            <a:ext cx="6096000" cy="22159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Filter out reviews.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Construct suspicious reviewer graph.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RS(</a:t>
            </a:r>
            <a:r>
              <a:rPr lang="en-US" sz="2400" dirty="0" err="1"/>
              <a:t>i</a:t>
            </a:r>
            <a:r>
              <a:rPr lang="en-US" sz="2400" dirty="0"/>
              <a:t>; j; p) represents the co-review similarity of </a:t>
            </a:r>
            <a:r>
              <a:rPr lang="en-US" sz="2400" dirty="0" err="1"/>
              <a:t>i</a:t>
            </a:r>
            <a:r>
              <a:rPr lang="en-US" sz="2400" dirty="0"/>
              <a:t> and j co-review a product p.</a:t>
            </a:r>
          </a:p>
          <a:p>
            <a:pPr algn="just"/>
            <a:endParaRPr lang="en-I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B5D707-0CAE-40A3-BB45-2E2BDC21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80" y="1373996"/>
            <a:ext cx="3638182" cy="50423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E31758-25EA-4D7D-A931-BE50F1217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482" y="5147187"/>
            <a:ext cx="3782558" cy="10887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0A9BF-87D0-4870-84E0-804F65A9F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013" y="5147187"/>
            <a:ext cx="3782558" cy="10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8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Step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41770E-6BC7-40FE-BF7E-7357B6BB0EDA}"/>
              </a:ext>
            </a:extLst>
          </p:cNvPr>
          <p:cNvSpPr txBox="1"/>
          <p:nvPr/>
        </p:nvSpPr>
        <p:spPr>
          <a:xfrm>
            <a:off x="10548977" y="432553"/>
            <a:ext cx="45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  <a:endParaRPr lang="en-PK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CC1091-9ADA-4506-A4FA-55339CCF61DC}"/>
              </a:ext>
            </a:extLst>
          </p:cNvPr>
          <p:cNvSpPr/>
          <p:nvPr/>
        </p:nvSpPr>
        <p:spPr>
          <a:xfrm>
            <a:off x="5112774" y="185324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Find the k-cliques (groups) in the suspicious graph.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Learn the features of all the suspicious reviewers.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Computationally inefficient.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397E91-8CFD-44B1-B598-19485CB3E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51" y="1353276"/>
            <a:ext cx="3819526" cy="3267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874F7F-BDAD-49A5-81D7-C026A11CD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51" y="4620350"/>
            <a:ext cx="3819526" cy="178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0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Step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41770E-6BC7-40FE-BF7E-7357B6BB0EDA}"/>
              </a:ext>
            </a:extLst>
          </p:cNvPr>
          <p:cNvSpPr txBox="1"/>
          <p:nvPr/>
        </p:nvSpPr>
        <p:spPr>
          <a:xfrm>
            <a:off x="10548977" y="432553"/>
            <a:ext cx="45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  <a:endParaRPr lang="en-PK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CC1091-9ADA-4506-A4FA-55339CCF61DC}"/>
              </a:ext>
            </a:extLst>
          </p:cNvPr>
          <p:cNvSpPr/>
          <p:nvPr/>
        </p:nvSpPr>
        <p:spPr>
          <a:xfrm>
            <a:off x="5208822" y="1467815"/>
            <a:ext cx="67575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row (and column) represents a group.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Elements are equal to the number of common nodes.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Diagonal entries are equal to the size of the clique.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Construct the threshold matrix.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off-diagonal elements that are less than k-1 and the diagonal elements that are less than k are set to 0, and the other elements are set to 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33754-C102-4907-ABE5-8CD0B3D6F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68" y="1467815"/>
            <a:ext cx="4848902" cy="4648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A33ACD-CE7A-43C9-889B-13A2CBA73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896" y="4678257"/>
            <a:ext cx="2896004" cy="209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03A857-0518-4AD4-8AB6-2D35BF2BD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277" y="4595342"/>
            <a:ext cx="2713704" cy="217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6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Step 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41770E-6BC7-40FE-BF7E-7357B6BB0EDA}"/>
              </a:ext>
            </a:extLst>
          </p:cNvPr>
          <p:cNvSpPr txBox="1"/>
          <p:nvPr/>
        </p:nvSpPr>
        <p:spPr>
          <a:xfrm>
            <a:off x="10548977" y="432553"/>
            <a:ext cx="45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  <a:endParaRPr lang="en-PK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CC1091-9ADA-4506-A4FA-55339CCF61DC}"/>
              </a:ext>
            </a:extLst>
          </p:cNvPr>
          <p:cNvSpPr/>
          <p:nvPr/>
        </p:nvSpPr>
        <p:spPr>
          <a:xfrm>
            <a:off x="5112774" y="1853248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Get candidate group spammers.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Corresponding diagonal entry is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Adjacent when corresponding off-diagonal element was 1.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FFB80-C6F6-4145-8433-686048E4E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123" y="4473449"/>
            <a:ext cx="4404919" cy="2043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FA79A0-FC38-4954-A7D5-5F2684B0A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85" y="1415845"/>
            <a:ext cx="4840289" cy="52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5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Step 6 &amp; 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41770E-6BC7-40FE-BF7E-7357B6BB0EDA}"/>
              </a:ext>
            </a:extLst>
          </p:cNvPr>
          <p:cNvSpPr txBox="1"/>
          <p:nvPr/>
        </p:nvSpPr>
        <p:spPr>
          <a:xfrm>
            <a:off x="10548977" y="432553"/>
            <a:ext cx="45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  <a:endParaRPr lang="en-PK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CC1091-9ADA-4506-A4FA-55339CCF61DC}"/>
              </a:ext>
            </a:extLst>
          </p:cNvPr>
          <p:cNvSpPr/>
          <p:nvPr/>
        </p:nvSpPr>
        <p:spPr>
          <a:xfrm>
            <a:off x="4906296" y="789745"/>
            <a:ext cx="60517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Learn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Rating Deviation (AVG)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 Deviation (GD)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Review Burst Ratio (BS)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 Size (GS)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 Size Ratio (GSR)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Review Tightness (RT)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 Support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 Content Similarity (GCS)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Rank Candidate Groups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10404-3E1B-4FFA-8657-7EB9E3654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206" y="2037124"/>
            <a:ext cx="1946787" cy="2286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653A65-AD6F-4D4B-BB8F-606BE887B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68" y="2037123"/>
            <a:ext cx="2343477" cy="2286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3A1D13-3CCC-442A-AD99-E4D0A89CE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968" y="5004753"/>
            <a:ext cx="11665974" cy="14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Results of Behavioral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41770E-6BC7-40FE-BF7E-7357B6BB0EDA}"/>
              </a:ext>
            </a:extLst>
          </p:cNvPr>
          <p:cNvSpPr txBox="1"/>
          <p:nvPr/>
        </p:nvSpPr>
        <p:spPr>
          <a:xfrm>
            <a:off x="10548977" y="432553"/>
            <a:ext cx="45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  <a:endParaRPr lang="en-P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11BE99-0A7F-4F36-B904-BF0E9D09A82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97" y="1328592"/>
            <a:ext cx="5955903" cy="4552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50AF96-2D68-4E7E-BFBF-465E17E4B3C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328592"/>
            <a:ext cx="6095999" cy="45520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388046-BFC1-48D7-8076-B85B950BA002}"/>
              </a:ext>
            </a:extLst>
          </p:cNvPr>
          <p:cNvSpPr/>
          <p:nvPr/>
        </p:nvSpPr>
        <p:spPr>
          <a:xfrm>
            <a:off x="646111" y="593467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Suspicious score between 0 and 1 and k=3</a:t>
            </a:r>
            <a:endParaRPr lang="en-PK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008038-55EA-49C6-9142-5EDA7E49DDBB}"/>
              </a:ext>
            </a:extLst>
          </p:cNvPr>
          <p:cNvSpPr/>
          <p:nvPr/>
        </p:nvSpPr>
        <p:spPr>
          <a:xfrm>
            <a:off x="6742111" y="593467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Suspicious score between 0 and 1 and k=7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27485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029" y="101064"/>
            <a:ext cx="9404723" cy="140053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Algorithms Applied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829" y="1299447"/>
            <a:ext cx="9929124" cy="4757224"/>
          </a:xfrm>
        </p:spPr>
        <p:txBody>
          <a:bodyPr>
            <a:normAutofit/>
          </a:bodyPr>
          <a:lstStyle/>
          <a:p>
            <a:pPr algn="just"/>
            <a:r>
              <a:rPr lang="en-IE" sz="2400" dirty="0"/>
              <a:t>Six algorithms were applied with k=3, k=7 and a=10 using Count Vectorizer</a:t>
            </a:r>
          </a:p>
          <a:p>
            <a:pPr lvl="1" algn="just"/>
            <a:r>
              <a:rPr lang="en-IE" sz="2200" dirty="0"/>
              <a:t>Naïve Bayes</a:t>
            </a:r>
          </a:p>
          <a:p>
            <a:pPr lvl="1" algn="just"/>
            <a:r>
              <a:rPr lang="en-IE" sz="2200" dirty="0"/>
              <a:t>Random Forest</a:t>
            </a:r>
          </a:p>
          <a:p>
            <a:pPr lvl="1" algn="just"/>
            <a:r>
              <a:rPr lang="en-IE" sz="2200" dirty="0"/>
              <a:t>K-Nearest Neighbour</a:t>
            </a:r>
          </a:p>
          <a:p>
            <a:pPr lvl="1" algn="just"/>
            <a:r>
              <a:rPr lang="en-IE" sz="2200" dirty="0"/>
              <a:t>Long Short Term Memory</a:t>
            </a:r>
          </a:p>
          <a:p>
            <a:pPr lvl="1" algn="just"/>
            <a:r>
              <a:rPr lang="en-IE" sz="2200" dirty="0"/>
              <a:t>Xtreme Gradient Boost</a:t>
            </a:r>
          </a:p>
          <a:p>
            <a:pPr lvl="1" algn="just"/>
            <a:r>
              <a:rPr lang="en-IE" sz="2200" dirty="0"/>
              <a:t>Artificial Neural Network</a:t>
            </a:r>
          </a:p>
          <a:p>
            <a:pPr marL="0" indent="0" algn="just">
              <a:buNone/>
            </a:pPr>
            <a:endParaRPr lang="en-IE" sz="2400" dirty="0"/>
          </a:p>
          <a:p>
            <a:pPr lvl="1" algn="just"/>
            <a:endParaRPr lang="en-IE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441E0-DCC6-4288-893C-B9F924F3829B}"/>
              </a:ext>
            </a:extLst>
          </p:cNvPr>
          <p:cNvSpPr txBox="1"/>
          <p:nvPr/>
        </p:nvSpPr>
        <p:spPr>
          <a:xfrm>
            <a:off x="10548977" y="389010"/>
            <a:ext cx="45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6653E-1003-48CF-9939-3D4BBCB0AF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46557" y="1720502"/>
            <a:ext cx="6422929" cy="2743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B40E2-8512-46C4-95BC-8C2953F32F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46557" y="4463704"/>
            <a:ext cx="6422929" cy="239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6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029" y="101064"/>
            <a:ext cx="9404723" cy="140053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Algorithms Applied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829" y="1299447"/>
            <a:ext cx="9929124" cy="4757224"/>
          </a:xfrm>
        </p:spPr>
        <p:txBody>
          <a:bodyPr>
            <a:normAutofit/>
          </a:bodyPr>
          <a:lstStyle/>
          <a:p>
            <a:pPr algn="just"/>
            <a:r>
              <a:rPr lang="en-IE" sz="2400" dirty="0"/>
              <a:t>Six algorithms were applied with k=3, k=7 and a=10 using TF-IDF Vectorizer</a:t>
            </a:r>
          </a:p>
          <a:p>
            <a:pPr lvl="1" algn="just"/>
            <a:r>
              <a:rPr lang="en-IE" sz="2200" dirty="0"/>
              <a:t>Naïve Bayes</a:t>
            </a:r>
          </a:p>
          <a:p>
            <a:pPr lvl="1" algn="just"/>
            <a:r>
              <a:rPr lang="en-IE" sz="2200" dirty="0"/>
              <a:t>Random Forest</a:t>
            </a:r>
          </a:p>
          <a:p>
            <a:pPr lvl="1" algn="just"/>
            <a:r>
              <a:rPr lang="en-IE" sz="2200" dirty="0"/>
              <a:t>K-Nearest Neighbour</a:t>
            </a:r>
          </a:p>
          <a:p>
            <a:pPr lvl="1" algn="just"/>
            <a:r>
              <a:rPr lang="en-IE" sz="2200" dirty="0"/>
              <a:t>Long Short Term Memory</a:t>
            </a:r>
          </a:p>
          <a:p>
            <a:pPr lvl="1" algn="just"/>
            <a:r>
              <a:rPr lang="en-IE" sz="2200" dirty="0"/>
              <a:t>Xtreme Gradient Boost</a:t>
            </a:r>
          </a:p>
          <a:p>
            <a:pPr lvl="1" algn="just"/>
            <a:r>
              <a:rPr lang="en-IE" sz="2200" dirty="0"/>
              <a:t>Artificial Neural Network</a:t>
            </a:r>
          </a:p>
          <a:p>
            <a:pPr lvl="1" algn="just"/>
            <a:endParaRPr lang="en-IE" sz="2200" dirty="0"/>
          </a:p>
          <a:p>
            <a:pPr marL="0" indent="0" algn="just">
              <a:buNone/>
            </a:pPr>
            <a:endParaRPr lang="en-IE" sz="2400" dirty="0"/>
          </a:p>
          <a:p>
            <a:pPr lvl="1" algn="just"/>
            <a:endParaRPr lang="en-IE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441E0-DCC6-4288-893C-B9F924F3829B}"/>
              </a:ext>
            </a:extLst>
          </p:cNvPr>
          <p:cNvSpPr txBox="1"/>
          <p:nvPr/>
        </p:nvSpPr>
        <p:spPr>
          <a:xfrm>
            <a:off x="10548977" y="432553"/>
            <a:ext cx="45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  <a:endParaRPr lang="en-P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4FBDFB-3EE8-402D-8AAC-D435478DC3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721442"/>
            <a:ext cx="5784171" cy="2599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EB4FD2-DCBB-4A6F-9F29-9C44CCBC60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1" y="4321276"/>
            <a:ext cx="5784170" cy="253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6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968" y="0"/>
            <a:ext cx="9404723" cy="140053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Comparison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90B84-3913-40C4-B4B3-34A8CAC72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100" y="1753054"/>
            <a:ext cx="8429280" cy="36786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Calibration curves are used to understand the instrumental response to an analyte and predict the concentration in an unknown sample.</a:t>
            </a:r>
            <a:endParaRPr lang="en-PK" dirty="0"/>
          </a:p>
          <a:p>
            <a:endParaRPr lang="en-GB" dirty="0"/>
          </a:p>
          <a:p>
            <a:r>
              <a:rPr lang="en-GB" dirty="0"/>
              <a:t>Results were taken on unigram, unigram + bigram and unigram + bigram + trigram when k=3 and a =10 using TF-IDF Vectorizer and the results were almost same. In fact, it was still similar when k was changed to 7. Probability Calibration curves of all the classifier used in our project when k=3 and unigram, are shown and here is a summary of the </a:t>
            </a:r>
            <a:r>
              <a:rPr lang="en-GB" dirty="0" err="1"/>
              <a:t>resud</a:t>
            </a:r>
            <a:r>
              <a:rPr lang="en-GB" dirty="0"/>
              <a:t> works fine but gets uncalibrated after that.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0AD38-143F-4B9A-AFB8-9F316CB553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374" y="1196525"/>
            <a:ext cx="6592888" cy="55312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D62075-278F-44C5-810B-AB092FA825EA}"/>
              </a:ext>
            </a:extLst>
          </p:cNvPr>
          <p:cNvSpPr txBox="1"/>
          <p:nvPr/>
        </p:nvSpPr>
        <p:spPr>
          <a:xfrm>
            <a:off x="10548977" y="432553"/>
            <a:ext cx="45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  <a:endParaRPr lang="en-PK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DA582DB-7954-481A-A051-1B0D9F209D82}"/>
              </a:ext>
            </a:extLst>
          </p:cNvPr>
          <p:cNvSpPr txBox="1">
            <a:spLocks/>
          </p:cNvSpPr>
          <p:nvPr/>
        </p:nvSpPr>
        <p:spPr>
          <a:xfrm>
            <a:off x="-291782" y="1726297"/>
            <a:ext cx="5332448" cy="5131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571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panose="05040102010807070707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GB" dirty="0"/>
              <a:t>Naïve Bayes is the worst as it shows a flat line on all points.</a:t>
            </a:r>
            <a:endParaRPr lang="en-PK" dirty="0"/>
          </a:p>
          <a:p>
            <a:pPr lvl="1"/>
            <a:r>
              <a:rPr lang="en-GB" dirty="0"/>
              <a:t>Random Forest worked the most prominent as it is predicting values very close to perfectly calibrated through isotonic calibration.</a:t>
            </a:r>
            <a:endParaRPr lang="en-PK" dirty="0"/>
          </a:p>
          <a:p>
            <a:pPr lvl="1"/>
            <a:r>
              <a:rPr lang="en-GB" dirty="0"/>
              <a:t>XGBoost shows the opposite of Random Forest.</a:t>
            </a:r>
            <a:endParaRPr lang="en-PK" dirty="0"/>
          </a:p>
          <a:p>
            <a:pPr lvl="1"/>
            <a:r>
              <a:rPr lang="en-GB" dirty="0"/>
              <a:t>ANN has proven to be the least efficient.</a:t>
            </a:r>
            <a:endParaRPr lang="en-PK" dirty="0"/>
          </a:p>
          <a:p>
            <a:pPr lvl="1"/>
            <a:r>
              <a:rPr lang="en-GB" dirty="0"/>
              <a:t>LSTM’s isotonic regression is the second lowest.</a:t>
            </a:r>
          </a:p>
          <a:p>
            <a:pPr lvl="1"/>
            <a:r>
              <a:rPr lang="en-GB" dirty="0"/>
              <a:t>KNN is perfectly calibrated until 0.8 and works fine but gets uncalibrated after that.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5708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17717"/>
            <a:ext cx="8534400" cy="150706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Team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77" y="2660073"/>
            <a:ext cx="10549845" cy="1983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	</a:t>
            </a:r>
            <a:r>
              <a:rPr lang="en-US" sz="2800" b="1" dirty="0">
                <a:solidFill>
                  <a:srgbClr val="FFC000"/>
                </a:solidFill>
              </a:rPr>
              <a:t>Name 						Registration# 				Email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Kafeel Ahmad Butt			CUI-SP16-BCS-187		  kafeelbutt45@gmail.com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Sheikh Muhammad Qasim </a:t>
            </a: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/>
              <a:t>CUI-SP16-BCS-019 </a:t>
            </a:r>
            <a:r>
              <a:rPr lang="en-US" dirty="0">
                <a:solidFill>
                  <a:schemeClr val="tx1"/>
                </a:solidFill>
              </a:rPr>
              <a:t>		    q.shaikh14@gmail.com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Omer Tariq			 		</a:t>
            </a:r>
            <a:r>
              <a:rPr lang="en-US" dirty="0"/>
              <a:t>	CUI-SP16-BCS-083 </a:t>
            </a:r>
            <a:r>
              <a:rPr lang="en-US" dirty="0">
                <a:solidFill>
                  <a:schemeClr val="tx1"/>
                </a:solidFill>
              </a:rPr>
              <a:t>	         </a:t>
            </a:r>
            <a:r>
              <a:rPr lang="en-US" dirty="0"/>
              <a:t>om3r.tariq97@gmail.com</a:t>
            </a: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78D02-E3AD-49F1-88FD-6BBECC90CBFF}"/>
              </a:ext>
            </a:extLst>
          </p:cNvPr>
          <p:cNvSpPr txBox="1"/>
          <p:nvPr/>
        </p:nvSpPr>
        <p:spPr>
          <a:xfrm>
            <a:off x="10622720" y="405270"/>
            <a:ext cx="23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PK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Linguistic Features for Classifiers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152983"/>
            <a:ext cx="9694336" cy="46703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Worked on unigram, unigram + bigram, and unigram + bigram + trigram</a:t>
            </a:r>
          </a:p>
          <a:p>
            <a:r>
              <a:rPr lang="en-US" sz="2400" dirty="0"/>
              <a:t>Works on the algorithm with best accuracy, i.e. Random Forest Classifier or </a:t>
            </a:r>
            <a:r>
              <a:rPr lang="en-US" sz="2400" dirty="0" err="1"/>
              <a:t>XGBoost</a:t>
            </a:r>
            <a:r>
              <a:rPr lang="en-US" sz="2400" dirty="0"/>
              <a:t>.</a:t>
            </a:r>
          </a:p>
          <a:p>
            <a:r>
              <a:rPr lang="en-US" sz="2400" dirty="0"/>
              <a:t>We chose Random Forest Classifier with k=3 and unigram for our case.</a:t>
            </a:r>
          </a:p>
          <a:p>
            <a:r>
              <a:rPr lang="en-US" sz="2400" dirty="0"/>
              <a:t>Behavioral Features indicates the suspicious score of candidate group of the spam review.</a:t>
            </a:r>
            <a:endParaRPr lang="en-US" sz="2200" dirty="0"/>
          </a:p>
          <a:p>
            <a:pPr lvl="1"/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4F2F4-34F8-4F52-9056-518DE863B792}"/>
              </a:ext>
            </a:extLst>
          </p:cNvPr>
          <p:cNvSpPr txBox="1"/>
          <p:nvPr/>
        </p:nvSpPr>
        <p:spPr>
          <a:xfrm>
            <a:off x="10548977" y="432553"/>
            <a:ext cx="45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  <a:endParaRPr lang="en-P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Results and Calculations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C64DFE-D495-4D97-B890-852B154FB46B}"/>
              </a:ext>
            </a:extLst>
          </p:cNvPr>
          <p:cNvSpPr txBox="1"/>
          <p:nvPr/>
        </p:nvSpPr>
        <p:spPr>
          <a:xfrm>
            <a:off x="10548977" y="432553"/>
            <a:ext cx="45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  <a:endParaRPr lang="en-P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ADD8CC-C726-43A6-9DF9-3EB8B62489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673" y="1233714"/>
            <a:ext cx="6136760" cy="43802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E691C8-11B6-4C7F-9AC0-ACC1EC6E0E4E}"/>
              </a:ext>
            </a:extLst>
          </p:cNvPr>
          <p:cNvSpPr/>
          <p:nvPr/>
        </p:nvSpPr>
        <p:spPr>
          <a:xfrm>
            <a:off x="438759" y="1345157"/>
            <a:ext cx="57315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[[9600     11]</a:t>
            </a:r>
          </a:p>
          <a:p>
            <a:pPr lvl="1"/>
            <a:r>
              <a:rPr lang="en-US" sz="2400" dirty="0"/>
              <a:t>[450   325]]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Trained model on </a:t>
            </a:r>
            <a:r>
              <a:rPr lang="en-PK" sz="2400" dirty="0"/>
              <a:t>41542</a:t>
            </a:r>
            <a:r>
              <a:rPr lang="en-US" sz="2400" dirty="0"/>
              <a:t> reviews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Dataset was of 50000 reviews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K" sz="2400" dirty="0"/>
              <a:t>10386</a:t>
            </a:r>
            <a:r>
              <a:rPr lang="en-US" sz="2400" dirty="0"/>
              <a:t> reviews for test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Choose Random Forest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Got 75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k=3 and unigram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Accuracy score is 0.9556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BF8969A-4A45-4B98-B713-15DB6FB87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223559"/>
              </p:ext>
            </p:extLst>
          </p:nvPr>
        </p:nvGraphicFramePr>
        <p:xfrm>
          <a:off x="268567" y="4872239"/>
          <a:ext cx="53107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377">
                  <a:extLst>
                    <a:ext uri="{9D8B030D-6E8A-4147-A177-3AD203B41FA5}">
                      <a16:colId xmlns:a16="http://schemas.microsoft.com/office/drawing/2014/main" val="2367590179"/>
                    </a:ext>
                  </a:extLst>
                </a:gridCol>
                <a:gridCol w="2655377">
                  <a:extLst>
                    <a:ext uri="{9D8B030D-6E8A-4147-A177-3AD203B41FA5}">
                      <a16:colId xmlns:a16="http://schemas.microsoft.com/office/drawing/2014/main" val="2942063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Correct Classifications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Missed Classifications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833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00864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46C2ED5-2A5B-4013-9A5A-2D7AC34F0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802655"/>
              </p:ext>
            </p:extLst>
          </p:nvPr>
        </p:nvGraphicFramePr>
        <p:xfrm>
          <a:off x="987204" y="5792124"/>
          <a:ext cx="10217592" cy="9373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54398">
                  <a:extLst>
                    <a:ext uri="{9D8B030D-6E8A-4147-A177-3AD203B41FA5}">
                      <a16:colId xmlns:a16="http://schemas.microsoft.com/office/drawing/2014/main" val="2898813926"/>
                    </a:ext>
                  </a:extLst>
                </a:gridCol>
                <a:gridCol w="2554398">
                  <a:extLst>
                    <a:ext uri="{9D8B030D-6E8A-4147-A177-3AD203B41FA5}">
                      <a16:colId xmlns:a16="http://schemas.microsoft.com/office/drawing/2014/main" val="1274044751"/>
                    </a:ext>
                  </a:extLst>
                </a:gridCol>
                <a:gridCol w="2554398">
                  <a:extLst>
                    <a:ext uri="{9D8B030D-6E8A-4147-A177-3AD203B41FA5}">
                      <a16:colId xmlns:a16="http://schemas.microsoft.com/office/drawing/2014/main" val="965677330"/>
                    </a:ext>
                  </a:extLst>
                </a:gridCol>
                <a:gridCol w="2554398">
                  <a:extLst>
                    <a:ext uri="{9D8B030D-6E8A-4147-A177-3AD203B41FA5}">
                      <a16:colId xmlns:a16="http://schemas.microsoft.com/office/drawing/2014/main" val="3789708115"/>
                    </a:ext>
                  </a:extLst>
                </a:gridCol>
              </a:tblGrid>
              <a:tr h="326613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F-Measure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AUROC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357911"/>
                  </a:ext>
                </a:extLst>
              </a:tr>
              <a:tr h="571572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241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75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1" y="1926117"/>
            <a:ext cx="9404723" cy="1528482"/>
          </a:xfrm>
        </p:spPr>
        <p:txBody>
          <a:bodyPr/>
          <a:lstStyle/>
          <a:p>
            <a:pPr algn="ctr"/>
            <a:r>
              <a:rPr lang="en-US" sz="7200" b="1" dirty="0">
                <a:solidFill>
                  <a:srgbClr val="FFC000"/>
                </a:solidFill>
              </a:rPr>
              <a:t>Prototype</a:t>
            </a:r>
            <a:br>
              <a:rPr lang="en-US" sz="7200" b="1" dirty="0">
                <a:solidFill>
                  <a:srgbClr val="FFC000"/>
                </a:solidFill>
              </a:rPr>
            </a:br>
            <a:br>
              <a:rPr lang="en-US" sz="4400" dirty="0">
                <a:solidFill>
                  <a:srgbClr val="FFC000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Powered By: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Research, Python(Scikit-learn, Numpy, Pandas, NLKT, Matplotlib, pillow for handling images, datetime), Django, PostgreSQL, psycopg, ORM (Object Relational Mapper), Code First, pip, 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56E97-2BAB-40B1-8A62-EBE4EE3F429D}"/>
              </a:ext>
            </a:extLst>
          </p:cNvPr>
          <p:cNvSpPr txBox="1"/>
          <p:nvPr/>
        </p:nvSpPr>
        <p:spPr>
          <a:xfrm>
            <a:off x="10548977" y="432553"/>
            <a:ext cx="45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  <a:endParaRPr lang="en-PK" dirty="0"/>
          </a:p>
        </p:txBody>
      </p:sp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B9A7B42C-FD7C-4247-8953-E68B34230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6" y="247936"/>
            <a:ext cx="2114448" cy="141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visual studio code logo">
            <a:extLst>
              <a:ext uri="{FF2B5EF4-FFF2-40B4-BE49-F238E27FC236}">
                <a16:creationId xmlns:a16="http://schemas.microsoft.com/office/drawing/2014/main" id="{D6BD78F5-B13F-48F5-A90B-20A2EA69E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388" y="561397"/>
            <a:ext cx="3287629" cy="110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python">
            <a:extLst>
              <a:ext uri="{FF2B5EF4-FFF2-40B4-BE49-F238E27FC236}">
                <a16:creationId xmlns:a16="http://schemas.microsoft.com/office/drawing/2014/main" id="{C3DCDCC4-2BBD-4CB8-B5D8-77B8AB98D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333" y="240996"/>
            <a:ext cx="1905000" cy="168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Image result for psycopg2 logo">
            <a:extLst>
              <a:ext uri="{FF2B5EF4-FFF2-40B4-BE49-F238E27FC236}">
                <a16:creationId xmlns:a16="http://schemas.microsoft.com/office/drawing/2014/main" id="{EB555FE7-35D6-4808-9719-749689AD1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253" y="2077691"/>
            <a:ext cx="2656086" cy="200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AB478-F1D4-4C95-819D-8CBC1DCB4D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902" y="1889861"/>
            <a:ext cx="3163529" cy="2191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Web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C64DFE-D495-4D97-B890-852B154FB46B}"/>
              </a:ext>
            </a:extLst>
          </p:cNvPr>
          <p:cNvSpPr txBox="1"/>
          <p:nvPr/>
        </p:nvSpPr>
        <p:spPr>
          <a:xfrm>
            <a:off x="10548977" y="432553"/>
            <a:ext cx="45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709CE-018D-4C60-B87F-C5A05C94D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0" y="4092009"/>
            <a:ext cx="5938490" cy="2765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76D4D0-F1E1-4CE4-BE14-5CEE8D9CE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915" y="1167382"/>
            <a:ext cx="5938490" cy="5621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7BA2F3-91AB-42FC-B852-B1CDB3363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1" y="1167381"/>
            <a:ext cx="5938490" cy="282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62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756305"/>
            <a:ext cx="9404723" cy="966478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456570"/>
            <a:ext cx="10441596" cy="4195481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400" dirty="0"/>
              <a:t>Extending the scope to other data sets.</a:t>
            </a:r>
          </a:p>
          <a:p>
            <a:endParaRPr lang="en-US" sz="2400" dirty="0"/>
          </a:p>
          <a:p>
            <a:r>
              <a:rPr lang="en-GB" sz="2400" dirty="0"/>
              <a:t>As system comes in proper running form, we can save user’s data like location, time, IP Addresses to make our model more precise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r>
              <a:rPr lang="en-IE" sz="2400" dirty="0"/>
              <a:t>Can be helpful to researchers for further work and to build a well-organized prototype.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C9A2E-E284-47EE-A490-BA611DEF03E2}"/>
              </a:ext>
            </a:extLst>
          </p:cNvPr>
          <p:cNvSpPr txBox="1"/>
          <p:nvPr/>
        </p:nvSpPr>
        <p:spPr>
          <a:xfrm>
            <a:off x="10548977" y="432553"/>
            <a:ext cx="45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  <a:endParaRPr lang="en-P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09705"/>
            <a:ext cx="11356222" cy="5276790"/>
          </a:xfrm>
        </p:spPr>
        <p:txBody>
          <a:bodyPr>
            <a:noAutofit/>
          </a:bodyPr>
          <a:lstStyle/>
          <a:p>
            <a:pPr marL="0" lvl="0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en-US" dirty="0"/>
              <a:t>[1]</a:t>
            </a:r>
            <a:r>
              <a:rPr lang="en-US" b="1" dirty="0"/>
              <a:t> </a:t>
            </a:r>
            <a:r>
              <a:rPr lang="en-IE" dirty="0"/>
              <a:t>Mukherjee, A., Liu, B., &amp; Glance, N. (2012, April). Spotting fake reviewer groups in consumer reviews. In </a:t>
            </a:r>
            <a:r>
              <a:rPr lang="en-IE" i="1" dirty="0"/>
              <a:t>Proceedings of the 21st international conference on World Wide Web</a:t>
            </a:r>
            <a:r>
              <a:rPr lang="en-IE" dirty="0"/>
              <a:t> (pp. 191-200). ACM.</a:t>
            </a:r>
            <a:endParaRPr lang="en-US" dirty="0"/>
          </a:p>
          <a:p>
            <a:pPr marL="0" indent="0">
              <a:buNone/>
            </a:pPr>
            <a:r>
              <a:rPr lang="en-IE" dirty="0"/>
              <a:t>[2] Ahsan, M. I., </a:t>
            </a:r>
            <a:r>
              <a:rPr lang="en-IE" dirty="0" err="1"/>
              <a:t>Nahian</a:t>
            </a:r>
            <a:r>
              <a:rPr lang="en-IE" dirty="0"/>
              <a:t>, T., </a:t>
            </a:r>
            <a:r>
              <a:rPr lang="en-IE" dirty="0" err="1"/>
              <a:t>Kafi</a:t>
            </a:r>
            <a:r>
              <a:rPr lang="en-IE" dirty="0"/>
              <a:t>, A. A., Hossain, M. I., &amp; Shah, F. M. (2016, October). Review spam detection using active learning. In </a:t>
            </a:r>
            <a:r>
              <a:rPr lang="en-IE" i="1" dirty="0"/>
              <a:t>Information Technology, Electronics and Mobile Communication Conference (IEMCON), 2016 IEEE 7th Annual</a:t>
            </a:r>
            <a:r>
              <a:rPr lang="en-IE" dirty="0"/>
              <a:t> (pp. 1-7). IEEE.</a:t>
            </a:r>
          </a:p>
          <a:p>
            <a:pPr marL="0" lvl="0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en-IE" dirty="0"/>
              <a:t>[3] </a:t>
            </a:r>
            <a:r>
              <a:rPr lang="en-IE" dirty="0" err="1"/>
              <a:t>Adike</a:t>
            </a:r>
            <a:r>
              <a:rPr lang="en-IE" dirty="0"/>
              <a:t>, M. R., &amp; Reddy, V. (2016). Detection of fake review and brand spam using data mining. </a:t>
            </a:r>
            <a:r>
              <a:rPr lang="en-IE" i="1" dirty="0"/>
              <a:t>Int J Recent Trends </a:t>
            </a:r>
            <a:r>
              <a:rPr lang="en-IE" i="1" dirty="0" err="1"/>
              <a:t>Eng</a:t>
            </a:r>
            <a:r>
              <a:rPr lang="en-IE" i="1" dirty="0"/>
              <a:t> Res</a:t>
            </a:r>
            <a:r>
              <a:rPr lang="en-IE" dirty="0"/>
              <a:t>, </a:t>
            </a:r>
            <a:r>
              <a:rPr lang="en-IE" i="1" dirty="0"/>
              <a:t>2</a:t>
            </a:r>
            <a:r>
              <a:rPr lang="en-IE" dirty="0"/>
              <a:t>(7), 251-256</a:t>
            </a:r>
            <a:endParaRPr lang="en-US" dirty="0"/>
          </a:p>
          <a:p>
            <a:pPr marL="0" indent="0">
              <a:buNone/>
            </a:pPr>
            <a:r>
              <a:rPr lang="en-IE" dirty="0"/>
              <a:t>[</a:t>
            </a:r>
            <a:r>
              <a:rPr lang="en-US" dirty="0"/>
              <a:t>4] Xu, G., Hu, M., Ma, C., &amp; </a:t>
            </a:r>
            <a:r>
              <a:rPr lang="en-US" dirty="0" err="1"/>
              <a:t>Daneshmand</a:t>
            </a:r>
            <a:r>
              <a:rPr lang="en-US" dirty="0"/>
              <a:t>, M. (2019, May). GSCPM: CPM-Based Group Spamming Detection in Online Product Reviews. In </a:t>
            </a:r>
            <a:r>
              <a:rPr lang="en-US" i="1" dirty="0"/>
              <a:t>ICC 2019-2019 IEEE International Conference on Communications (ICC)</a:t>
            </a:r>
            <a:r>
              <a:rPr lang="en-US" dirty="0"/>
              <a:t> (pp. 1-6). IEEE.</a:t>
            </a:r>
          </a:p>
          <a:p>
            <a:pPr marL="0" indent="0">
              <a:buNone/>
            </a:pPr>
            <a:r>
              <a:rPr lang="en-IE" dirty="0"/>
              <a:t>[</a:t>
            </a:r>
            <a:r>
              <a:rPr lang="en-US" dirty="0"/>
              <a:t>5] </a:t>
            </a:r>
            <a:r>
              <a:rPr lang="en-US" dirty="0" err="1"/>
              <a:t>Rayana</a:t>
            </a:r>
            <a:r>
              <a:rPr lang="en-US" dirty="0"/>
              <a:t>, S., &amp; </a:t>
            </a:r>
            <a:r>
              <a:rPr lang="en-US" dirty="0" err="1"/>
              <a:t>Akoglu</a:t>
            </a:r>
            <a:r>
              <a:rPr lang="en-US" dirty="0"/>
              <a:t>, L. (2015, August). Collective opinion spam detection: Bridging review networks and metadata. In </a:t>
            </a:r>
            <a:r>
              <a:rPr lang="en-US" i="1" dirty="0"/>
              <a:t>Proceedings of the 21th </a:t>
            </a:r>
            <a:r>
              <a:rPr lang="en-US" i="1" dirty="0" err="1"/>
              <a:t>acm</a:t>
            </a:r>
            <a:r>
              <a:rPr lang="en-US" i="1" dirty="0"/>
              <a:t> </a:t>
            </a:r>
            <a:r>
              <a:rPr lang="en-US" i="1" dirty="0" err="1"/>
              <a:t>sigkdd</a:t>
            </a:r>
            <a:r>
              <a:rPr lang="en-US" i="1" dirty="0"/>
              <a:t> international conference on knowledge discovery and data mining</a:t>
            </a:r>
            <a:r>
              <a:rPr lang="en-US" dirty="0"/>
              <a:t> (pp. 985-994). ACM.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E9B88-C926-4D3E-9AE6-33983E740571}"/>
              </a:ext>
            </a:extLst>
          </p:cNvPr>
          <p:cNvSpPr txBox="1"/>
          <p:nvPr/>
        </p:nvSpPr>
        <p:spPr>
          <a:xfrm>
            <a:off x="10548977" y="432553"/>
            <a:ext cx="45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11400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652388"/>
            <a:ext cx="9404723" cy="1087922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275722" cy="388405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Reviews have a great influence over the sentiment of a product.</a:t>
            </a:r>
          </a:p>
          <a:p>
            <a:endParaRPr lang="en-US" sz="2400" dirty="0"/>
          </a:p>
          <a:p>
            <a:r>
              <a:rPr lang="en-US" sz="2400" dirty="0"/>
              <a:t>Crowdsourcing websites are the best source of information for buyers today.</a:t>
            </a:r>
            <a:endParaRPr lang="en-US" dirty="0"/>
          </a:p>
          <a:p>
            <a:endParaRPr lang="en-US" sz="2000" dirty="0"/>
          </a:p>
          <a:p>
            <a:r>
              <a:rPr lang="en-US" sz="2400" dirty="0"/>
              <a:t>Less work on group spam.</a:t>
            </a:r>
          </a:p>
          <a:p>
            <a:endParaRPr lang="en-US" sz="2400" dirty="0"/>
          </a:p>
          <a:p>
            <a:r>
              <a:rPr lang="en-US" sz="2400" dirty="0"/>
              <a:t>Spammers getting paid.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2FCE8-7950-422F-9EC1-2740E59BC218}"/>
              </a:ext>
            </a:extLst>
          </p:cNvPr>
          <p:cNvSpPr txBox="1"/>
          <p:nvPr/>
        </p:nvSpPr>
        <p:spPr>
          <a:xfrm>
            <a:off x="10622720" y="405270"/>
            <a:ext cx="23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P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Related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34906"/>
            <a:ext cx="9403742" cy="4813494"/>
          </a:xfrm>
        </p:spPr>
        <p:txBody>
          <a:bodyPr>
            <a:noAutofit/>
          </a:bodyPr>
          <a:lstStyle/>
          <a:p>
            <a:r>
              <a:rPr lang="en-IE" sz="2400" dirty="0">
                <a:latin typeface="+mn-lt"/>
              </a:rPr>
              <a:t>Most of the work done on this topic is quite respectable. Some of the work done in this field are stated as follows:</a:t>
            </a:r>
            <a:endParaRPr lang="en-US" sz="24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E" sz="2400" dirty="0">
                <a:latin typeface="+mn-lt"/>
              </a:rPr>
              <a:t>The most popular works done on group spammers was done by Mukherjee </a:t>
            </a:r>
            <a:r>
              <a:rPr lang="en-IE" sz="2400" i="1" dirty="0">
                <a:latin typeface="+mn-lt"/>
              </a:rPr>
              <a:t>et al</a:t>
            </a:r>
            <a:r>
              <a:rPr lang="en-IE" sz="2400" dirty="0">
                <a:latin typeface="+mn-lt"/>
              </a:rPr>
              <a:t>.[1].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2400" dirty="0">
                <a:latin typeface="+mn-lt"/>
              </a:rPr>
              <a:t>Ahsan </a:t>
            </a:r>
            <a:r>
              <a:rPr lang="en-IE" sz="2400" i="1" dirty="0">
                <a:latin typeface="+mn-lt"/>
              </a:rPr>
              <a:t>et al</a:t>
            </a:r>
            <a:r>
              <a:rPr lang="en-IE" sz="2400" dirty="0">
                <a:latin typeface="+mn-lt"/>
              </a:rPr>
              <a:t> [2] uses active learning to detect review spamming.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E" sz="2400" dirty="0" err="1">
                <a:latin typeface="+mn-lt"/>
              </a:rPr>
              <a:t>Adike</a:t>
            </a:r>
            <a:r>
              <a:rPr lang="en-IE" sz="2400" dirty="0">
                <a:latin typeface="+mn-lt"/>
              </a:rPr>
              <a:t>, M. R., and Vivekanand Reddy [3] recognize spam reviews based on sentiment analysis.</a:t>
            </a:r>
            <a:endParaRPr lang="en-US" sz="32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Xu, G., Hu </a:t>
            </a:r>
            <a:r>
              <a:rPr lang="en-US" sz="2400" i="1" dirty="0">
                <a:latin typeface="+mn-lt"/>
              </a:rPr>
              <a:t>et al</a:t>
            </a:r>
            <a:r>
              <a:rPr lang="en-US" sz="2400" dirty="0">
                <a:latin typeface="+mn-lt"/>
              </a:rPr>
              <a:t> </a:t>
            </a:r>
            <a:r>
              <a:rPr lang="en-IE" sz="2400" dirty="0">
                <a:latin typeface="+mn-lt"/>
              </a:rPr>
              <a:t>[4] uses suspicious reviewer graph to detect suspicious clusters of reviewers.</a:t>
            </a:r>
            <a:endParaRPr lang="en-US" sz="24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They detect spam problem as a network classification task </a:t>
            </a:r>
            <a:r>
              <a:rPr lang="en-US" sz="2400" dirty="0" err="1">
                <a:latin typeface="+mn-lt"/>
              </a:rPr>
              <a:t>Shebuti</a:t>
            </a:r>
            <a:r>
              <a:rPr lang="en-US" sz="2400" dirty="0">
                <a:latin typeface="+mn-lt"/>
              </a:rPr>
              <a:t> </a:t>
            </a:r>
            <a:r>
              <a:rPr lang="en-US" sz="2400" i="1" dirty="0">
                <a:latin typeface="+mn-lt"/>
              </a:rPr>
              <a:t>et al</a:t>
            </a:r>
            <a:r>
              <a:rPr lang="en-US" sz="3200" dirty="0">
                <a:latin typeface="+mn-lt"/>
              </a:rPr>
              <a:t> </a:t>
            </a:r>
            <a:r>
              <a:rPr lang="en-IE" sz="2400" dirty="0">
                <a:latin typeface="+mn-lt"/>
              </a:rPr>
              <a:t>[5].</a:t>
            </a:r>
            <a:endParaRPr lang="en-US" sz="24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E9B88-C926-4D3E-9AE6-33983E740571}"/>
              </a:ext>
            </a:extLst>
          </p:cNvPr>
          <p:cNvSpPr txBox="1"/>
          <p:nvPr/>
        </p:nvSpPr>
        <p:spPr>
          <a:xfrm>
            <a:off x="10603841" y="452718"/>
            <a:ext cx="45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P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652388"/>
            <a:ext cx="9404723" cy="1148277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Research Issue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88123"/>
            <a:ext cx="9732923" cy="4740812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Fake reviewers and working in groups?</a:t>
            </a:r>
          </a:p>
          <a:p>
            <a:pPr lvl="1"/>
            <a:r>
              <a:rPr lang="en-US" sz="1900" dirty="0"/>
              <a:t>Ever heard of fake news?</a:t>
            </a:r>
          </a:p>
          <a:p>
            <a:pPr lvl="1"/>
            <a:r>
              <a:rPr lang="en-US" sz="1900" dirty="0"/>
              <a:t>Similarly, there are fake reviews!</a:t>
            </a:r>
          </a:p>
          <a:p>
            <a:pPr lvl="1"/>
            <a:r>
              <a:rPr lang="en-US" sz="1900" dirty="0"/>
              <a:t>Fake reviews have the power to control the sentiment of a product.</a:t>
            </a:r>
          </a:p>
          <a:p>
            <a:pPr lvl="1"/>
            <a:r>
              <a:rPr lang="en-US" sz="1900" dirty="0">
                <a:sym typeface="+mn-ea"/>
              </a:rPr>
              <a:t>Community blogs can change the view of public about some issue.</a:t>
            </a:r>
          </a:p>
          <a:p>
            <a:pPr lvl="1"/>
            <a:r>
              <a:rPr lang="en-US" sz="1900" dirty="0"/>
              <a:t>Similarly, fake reviews can influence the view about a target product greatly.</a:t>
            </a:r>
          </a:p>
          <a:p>
            <a:pPr lvl="1"/>
            <a:r>
              <a:rPr lang="en-US" sz="1900" dirty="0"/>
              <a:t>Worse part is the fake reviewers have started working in groups.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200" dirty="0"/>
              <a:t>People want reviews to be: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900" dirty="0"/>
              <a:t>Authentic,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900" dirty="0"/>
              <a:t>Truthful,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900" dirty="0"/>
              <a:t>Real.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8F825-2CD5-4664-9B6B-1124C7AD7E2B}"/>
              </a:ext>
            </a:extLst>
          </p:cNvPr>
          <p:cNvSpPr txBox="1"/>
          <p:nvPr/>
        </p:nvSpPr>
        <p:spPr>
          <a:xfrm>
            <a:off x="10622720" y="405270"/>
            <a:ext cx="23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94036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System’s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862" y="1769861"/>
            <a:ext cx="11816276" cy="4822667"/>
          </a:xfrm>
        </p:spPr>
        <p:txBody>
          <a:bodyPr>
            <a:normAutofit fontScale="77500" lnSpcReduction="20000"/>
          </a:bodyPr>
          <a:lstStyle/>
          <a:p>
            <a:pPr lvl="1" algn="just"/>
            <a:r>
              <a:rPr lang="en-IE" sz="2200" dirty="0"/>
              <a:t>Data Pre-processing.</a:t>
            </a:r>
          </a:p>
          <a:p>
            <a:pPr lvl="2" algn="just"/>
            <a:r>
              <a:rPr lang="en-IE" sz="1800" dirty="0"/>
              <a:t>Data importing.</a:t>
            </a:r>
          </a:p>
          <a:p>
            <a:pPr lvl="2" algn="just"/>
            <a:r>
              <a:rPr lang="en-IE" sz="1800" dirty="0"/>
              <a:t>Handling imbalanced datasets.</a:t>
            </a:r>
          </a:p>
          <a:p>
            <a:pPr lvl="2" algn="just"/>
            <a:r>
              <a:rPr lang="en-IE" sz="1800" dirty="0"/>
              <a:t>Bi-variate Analysis.</a:t>
            </a:r>
          </a:p>
          <a:p>
            <a:pPr marL="914400" lvl="2" indent="0" algn="just">
              <a:buNone/>
            </a:pPr>
            <a:endParaRPr lang="en-IE" sz="2200" dirty="0"/>
          </a:p>
          <a:p>
            <a:pPr lvl="1" algn="just"/>
            <a:r>
              <a:rPr lang="en-IE" sz="2200" dirty="0"/>
              <a:t>Working</a:t>
            </a:r>
          </a:p>
          <a:p>
            <a:pPr lvl="2" algn="just"/>
            <a:r>
              <a:rPr lang="en-US" sz="1800" dirty="0"/>
              <a:t>Hints from behavioral data and interpersonal data to construct a suspicious reviewer graph. </a:t>
            </a:r>
          </a:p>
          <a:p>
            <a:pPr lvl="2" algn="just"/>
            <a:r>
              <a:rPr lang="en-US" sz="1800" dirty="0"/>
              <a:t>Break the whole suspicious reviewer graph into k-clique clusters.</a:t>
            </a:r>
          </a:p>
          <a:p>
            <a:pPr lvl="2" algn="just"/>
            <a:r>
              <a:rPr lang="en-US" sz="1800" dirty="0"/>
              <a:t>Candidate group spammers. </a:t>
            </a:r>
          </a:p>
          <a:p>
            <a:pPr lvl="2" algn="just"/>
            <a:r>
              <a:rPr lang="en-US" sz="1800" dirty="0"/>
              <a:t>Ranks candidate groups</a:t>
            </a:r>
            <a:r>
              <a:rPr lang="en-IE" sz="1800" dirty="0"/>
              <a:t>.</a:t>
            </a:r>
          </a:p>
          <a:p>
            <a:pPr lvl="2" algn="just"/>
            <a:endParaRPr lang="en-IE" sz="2200" dirty="0"/>
          </a:p>
          <a:p>
            <a:pPr lvl="1" algn="just"/>
            <a:r>
              <a:rPr lang="en-IE" sz="2200" dirty="0"/>
              <a:t>Technologies</a:t>
            </a:r>
          </a:p>
          <a:p>
            <a:pPr lvl="2" algn="just"/>
            <a:r>
              <a:rPr lang="en-IE" dirty="0"/>
              <a:t>Python</a:t>
            </a:r>
          </a:p>
          <a:p>
            <a:pPr lvl="2" algn="just"/>
            <a:r>
              <a:rPr lang="en-IE" dirty="0"/>
              <a:t>Django</a:t>
            </a:r>
          </a:p>
          <a:p>
            <a:pPr lvl="2" algn="just"/>
            <a:r>
              <a:rPr lang="en-IE" dirty="0"/>
              <a:t>NLP</a:t>
            </a:r>
          </a:p>
          <a:p>
            <a:pPr lvl="2" algn="just"/>
            <a:r>
              <a:rPr lang="en-IE" dirty="0"/>
              <a:t>Deep Learning</a:t>
            </a:r>
          </a:p>
          <a:p>
            <a:pPr lvl="2" algn="just"/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400DA-A107-4423-AE18-C24734EAE01C}"/>
              </a:ext>
            </a:extLst>
          </p:cNvPr>
          <p:cNvSpPr txBox="1"/>
          <p:nvPr/>
        </p:nvSpPr>
        <p:spPr>
          <a:xfrm>
            <a:off x="10622720" y="405270"/>
            <a:ext cx="23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40A24-57CA-412E-A857-EA4906BBF2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74109" y="1400885"/>
            <a:ext cx="3133917" cy="2028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C5AC02-B66F-4050-A109-60F35A657D1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978934" y="1400885"/>
            <a:ext cx="3025204" cy="2028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System’s Introduction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8061" y="1718187"/>
            <a:ext cx="9471923" cy="4687095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IE" sz="2400" dirty="0"/>
              <a:t>Feature extraction.</a:t>
            </a:r>
          </a:p>
          <a:p>
            <a:pPr lvl="1" algn="just"/>
            <a:r>
              <a:rPr lang="en-IE" sz="2000" dirty="0"/>
              <a:t>Extracting unigrams, bigrams, trigrams.</a:t>
            </a:r>
          </a:p>
          <a:p>
            <a:pPr lvl="1" algn="just"/>
            <a:r>
              <a:rPr lang="en-IE" sz="2000" dirty="0"/>
              <a:t>TF-IDF Vectorizing i.e. term frequency and  inverse document frequency. </a:t>
            </a:r>
          </a:p>
          <a:p>
            <a:pPr lvl="1" algn="just"/>
            <a:r>
              <a:rPr lang="en-IE" sz="2000" dirty="0"/>
              <a:t>Count Vectorizing i.e. word count.</a:t>
            </a:r>
          </a:p>
          <a:p>
            <a:pPr lvl="1" algn="just"/>
            <a:endParaRPr lang="en-IE" sz="2400" dirty="0"/>
          </a:p>
          <a:p>
            <a:pPr algn="just"/>
            <a:r>
              <a:rPr lang="en-IE" sz="2400" dirty="0"/>
              <a:t>Choosing best model.</a:t>
            </a:r>
          </a:p>
          <a:p>
            <a:pPr lvl="1" algn="just"/>
            <a:r>
              <a:rPr lang="en-IE" sz="2000" dirty="0"/>
              <a:t>Applying six models.</a:t>
            </a:r>
          </a:p>
          <a:p>
            <a:pPr lvl="1" algn="just"/>
            <a:r>
              <a:rPr lang="en-IE" sz="2000" dirty="0"/>
              <a:t>With different values of k and a .</a:t>
            </a:r>
          </a:p>
          <a:p>
            <a:pPr lvl="1" algn="just"/>
            <a:r>
              <a:rPr lang="en-IE" sz="2000" dirty="0"/>
              <a:t>Saving models.</a:t>
            </a:r>
          </a:p>
          <a:p>
            <a:pPr lvl="1" algn="just"/>
            <a:endParaRPr lang="en-IE" sz="2000" dirty="0"/>
          </a:p>
          <a:p>
            <a:pPr algn="just"/>
            <a:r>
              <a:rPr lang="en-IE" sz="2400" dirty="0"/>
              <a:t>Classification of new reviews.</a:t>
            </a:r>
          </a:p>
          <a:p>
            <a:pPr lvl="1" algn="just"/>
            <a:r>
              <a:rPr lang="en-IE" sz="2000" dirty="0"/>
              <a:t>Applying model on newly extracted reviews.</a:t>
            </a:r>
          </a:p>
          <a:p>
            <a:pPr lvl="1" algn="just"/>
            <a:r>
              <a:rPr lang="en-IE" sz="2000" dirty="0"/>
              <a:t>Classifier classifies “spam” or “not spam”.</a:t>
            </a:r>
          </a:p>
          <a:p>
            <a:pPr lvl="1" algn="just"/>
            <a:r>
              <a:rPr lang="en-IE" sz="2000" dirty="0"/>
              <a:t>K-Clique model will tell us which group it belongs to if spam.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75A620-19F7-45EA-A5FE-2D943F7B94FB}"/>
              </a:ext>
            </a:extLst>
          </p:cNvPr>
          <p:cNvSpPr txBox="1"/>
          <p:nvPr/>
        </p:nvSpPr>
        <p:spPr>
          <a:xfrm>
            <a:off x="10622720" y="452718"/>
            <a:ext cx="23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4364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152983"/>
            <a:ext cx="9471923" cy="4195481"/>
          </a:xfrm>
        </p:spPr>
        <p:txBody>
          <a:bodyPr>
            <a:normAutofit/>
          </a:bodyPr>
          <a:lstStyle/>
          <a:p>
            <a:pPr algn="just"/>
            <a:r>
              <a:rPr lang="en-IE" sz="2400" dirty="0"/>
              <a:t>Two </a:t>
            </a:r>
            <a:r>
              <a:rPr lang="en-IE" dirty="0"/>
              <a:t>datasets</a:t>
            </a:r>
            <a:r>
              <a:rPr lang="en-IE" sz="2400" dirty="0"/>
              <a:t> used during research.</a:t>
            </a:r>
          </a:p>
          <a:p>
            <a:pPr lvl="1" algn="just"/>
            <a:r>
              <a:rPr lang="en-IE" dirty="0"/>
              <a:t>Amazon dataset (Electronics, Books, DVDs)</a:t>
            </a:r>
          </a:p>
          <a:p>
            <a:pPr marL="0" indent="0" algn="just">
              <a:buNone/>
            </a:pPr>
            <a:endParaRPr lang="en-IE" dirty="0"/>
          </a:p>
          <a:p>
            <a:pPr algn="just"/>
            <a:endParaRPr lang="en-IE" dirty="0"/>
          </a:p>
          <a:p>
            <a:pPr lvl="1" algn="just"/>
            <a:r>
              <a:rPr lang="en-IE" dirty="0"/>
              <a:t>Dataset from Yelp.com</a:t>
            </a:r>
          </a:p>
        </p:txBody>
      </p:sp>
      <p:pic>
        <p:nvPicPr>
          <p:cNvPr id="9" name="Picture 2" descr="https://scontent.flhe5-1.fna.fbcdn.net/v/t1.15752-9/77391115_2948584918504956_7095364068382343168_n.png?_nc_cat=106&amp;_nc_oc=AQnMN5e44wZC1yd0rTbDOiFywnBUjmjOtYgdD67Wt0DvdlwNeOtFxbaVf-Kef3i_5JY&amp;_nc_ht=scontent.flhe5-1.fna&amp;oh=2d3b76fc018cbc86e0772dca3af1f51f&amp;oe=5E589F9C">
            <a:extLst>
              <a:ext uri="{FF2B5EF4-FFF2-40B4-BE49-F238E27FC236}">
                <a16:creationId xmlns:a16="http://schemas.microsoft.com/office/drawing/2014/main" id="{9EA45347-814D-46A9-A84F-D9E0580DA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7" y="3318387"/>
            <a:ext cx="11828208" cy="33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1245BB1-FF6F-4E63-BCAF-6189279EB9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035494"/>
              </p:ext>
            </p:extLst>
          </p:nvPr>
        </p:nvGraphicFramePr>
        <p:xfrm>
          <a:off x="7125417" y="762000"/>
          <a:ext cx="3962400" cy="266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CC388EA-A4BE-4EF0-8804-E7B6162E5953}"/>
              </a:ext>
            </a:extLst>
          </p:cNvPr>
          <p:cNvSpPr txBox="1"/>
          <p:nvPr/>
        </p:nvSpPr>
        <p:spPr>
          <a:xfrm>
            <a:off x="10622720" y="452718"/>
            <a:ext cx="23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3189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System’s Architecture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6FA347-035F-4CCF-8B99-1D902A9B0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253612"/>
            <a:ext cx="11034612" cy="54569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41770E-6BC7-40FE-BF7E-7357B6BB0EDA}"/>
              </a:ext>
            </a:extLst>
          </p:cNvPr>
          <p:cNvSpPr txBox="1"/>
          <p:nvPr/>
        </p:nvSpPr>
        <p:spPr>
          <a:xfrm>
            <a:off x="10622720" y="452718"/>
            <a:ext cx="23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27933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1611</TotalTime>
  <Words>1165</Words>
  <Application>Microsoft Office PowerPoint</Application>
  <PresentationFormat>Widescreen</PresentationFormat>
  <Paragraphs>229</Paragraphs>
  <Slides>25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Century Gothic</vt:lpstr>
      <vt:lpstr>Wingdings</vt:lpstr>
      <vt:lpstr>Wingdings 3</vt:lpstr>
      <vt:lpstr>Ion</vt:lpstr>
      <vt:lpstr>Spotting Spammer using Group Spammer Behaviour Analysis</vt:lpstr>
      <vt:lpstr>Team Introduction</vt:lpstr>
      <vt:lpstr>Background</vt:lpstr>
      <vt:lpstr>Related Work</vt:lpstr>
      <vt:lpstr>Research Issue</vt:lpstr>
      <vt:lpstr>System’s Introduction</vt:lpstr>
      <vt:lpstr>System’s Introduction Cont.</vt:lpstr>
      <vt:lpstr>Data Set</vt:lpstr>
      <vt:lpstr>System’s Architecture</vt:lpstr>
      <vt:lpstr>Step 1</vt:lpstr>
      <vt:lpstr>Step 2</vt:lpstr>
      <vt:lpstr>Step 3</vt:lpstr>
      <vt:lpstr>Step 4</vt:lpstr>
      <vt:lpstr>Step 5</vt:lpstr>
      <vt:lpstr>Step 6 &amp; 7</vt:lpstr>
      <vt:lpstr>Results of Behavioral Features</vt:lpstr>
      <vt:lpstr>Algorithms Applied</vt:lpstr>
      <vt:lpstr>Algorithms Applied</vt:lpstr>
      <vt:lpstr>Comparison</vt:lpstr>
      <vt:lpstr>Linguistic Features for Classifiers</vt:lpstr>
      <vt:lpstr>Results and Calculations</vt:lpstr>
      <vt:lpstr>Prototype  Powered By: Research, Python(Scikit-learn, Numpy, Pandas, NLKT, Matplotlib, pillow for handling images, datetime), Django, PostgreSQL, psycopg, ORM (Object Relational Mapper), Code First, pip, Machine Learning</vt:lpstr>
      <vt:lpstr>Web Interface</vt:lpstr>
      <vt:lpstr>Future Work</vt:lpstr>
      <vt:lpstr>References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Wasif</dc:creator>
  <cp:lastModifiedBy>Muhammad Qasim Dawood Sheikh</cp:lastModifiedBy>
  <cp:revision>261</cp:revision>
  <dcterms:created xsi:type="dcterms:W3CDTF">2017-06-15T19:27:00Z</dcterms:created>
  <dcterms:modified xsi:type="dcterms:W3CDTF">2020-01-13T22:10:36Z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1033-10.2.0.5871</vt:lpwstr>
  </property>
</Properties>
</file>